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8" r:id="rId9"/>
    <p:sldId id="265" r:id="rId10"/>
    <p:sldId id="266" r:id="rId11"/>
    <p:sldId id="263" r:id="rId12"/>
    <p:sldId id="267" r:id="rId13"/>
  </p:sldIdLst>
  <p:sldSz cx="18288000" cy="10287000"/>
  <p:notesSz cx="6858000" cy="9144000"/>
  <p:embeddedFontLst>
    <p:embeddedFont>
      <p:font typeface="Titillium Web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itillium Web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9.svg"/><Relationship Id="rId21" Type="http://schemas.openxmlformats.org/officeDocument/2006/relationships/image" Target="../media/image35.svg"/><Relationship Id="rId7" Type="http://schemas.openxmlformats.org/officeDocument/2006/relationships/image" Target="../media/image23.svg"/><Relationship Id="rId12" Type="http://schemas.openxmlformats.org/officeDocument/2006/relationships/image" Target="../media/image17.png"/><Relationship Id="rId17" Type="http://schemas.openxmlformats.org/officeDocument/2006/relationships/image" Target="../media/image31.svg"/><Relationship Id="rId33" Type="http://schemas.openxmlformats.org/officeDocument/2006/relationships/image" Target="../media/image45.sv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26.png"/><Relationship Id="rId5" Type="http://schemas.openxmlformats.org/officeDocument/2006/relationships/image" Target="../media/image21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28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33.svg"/><Relationship Id="rId31" Type="http://schemas.openxmlformats.org/officeDocument/2006/relationships/image" Target="../media/image43.svg"/><Relationship Id="rId4" Type="http://schemas.openxmlformats.org/officeDocument/2006/relationships/image" Target="../media/image13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41.svg"/><Relationship Id="rId30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33400" y="2142679"/>
            <a:ext cx="16725900" cy="6001643"/>
            <a:chOff x="-660400" y="1895188"/>
            <a:chExt cx="22301200" cy="8002191"/>
          </a:xfrm>
        </p:grpSpPr>
        <p:sp>
          <p:nvSpPr>
            <p:cNvPr id="4" name="TextBox 4"/>
            <p:cNvSpPr txBox="1"/>
            <p:nvPr/>
          </p:nvSpPr>
          <p:spPr>
            <a:xfrm>
              <a:off x="-660400" y="1895188"/>
              <a:ext cx="21640800" cy="8002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13000" b="1" dirty="0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Medical Recommendation Chatbot</a:t>
              </a:r>
              <a:endParaRPr lang="en-IN" sz="96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47296"/>
              <a:ext cx="21640800" cy="103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endParaRPr lang="en-US" sz="45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0508" y="3131920"/>
            <a:ext cx="2166944" cy="1579899"/>
          </a:xfrm>
          <a:custGeom>
            <a:avLst/>
            <a:gdLst/>
            <a:ahLst/>
            <a:cxnLst/>
            <a:rect l="l" t="t" r="r" b="b"/>
            <a:pathLst>
              <a:path w="2166944" h="1579899">
                <a:moveTo>
                  <a:pt x="0" y="0"/>
                </a:moveTo>
                <a:lnTo>
                  <a:pt x="2166944" y="0"/>
                </a:lnTo>
                <a:lnTo>
                  <a:pt x="2166944" y="1579900"/>
                </a:lnTo>
                <a:lnTo>
                  <a:pt x="0" y="157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13729" y="3078732"/>
            <a:ext cx="2166944" cy="1501101"/>
          </a:xfrm>
          <a:custGeom>
            <a:avLst/>
            <a:gdLst/>
            <a:ahLst/>
            <a:cxnLst/>
            <a:rect l="l" t="t" r="r" b="b"/>
            <a:pathLst>
              <a:path w="2166944" h="1501101">
                <a:moveTo>
                  <a:pt x="0" y="0"/>
                </a:moveTo>
                <a:lnTo>
                  <a:pt x="2166945" y="0"/>
                </a:lnTo>
                <a:lnTo>
                  <a:pt x="2166945" y="1501101"/>
                </a:lnTo>
                <a:lnTo>
                  <a:pt x="0" y="150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2356" y="1050762"/>
            <a:ext cx="2166944" cy="1646878"/>
          </a:xfrm>
          <a:custGeom>
            <a:avLst/>
            <a:gdLst/>
            <a:ahLst/>
            <a:cxnLst/>
            <a:rect l="l" t="t" r="r" b="b"/>
            <a:pathLst>
              <a:path w="2166944" h="1646878">
                <a:moveTo>
                  <a:pt x="0" y="0"/>
                </a:moveTo>
                <a:lnTo>
                  <a:pt x="2166944" y="0"/>
                </a:lnTo>
                <a:lnTo>
                  <a:pt x="2166944" y="1646877"/>
                </a:lnTo>
                <a:lnTo>
                  <a:pt x="0" y="1646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0508" y="893166"/>
            <a:ext cx="2166944" cy="1804474"/>
          </a:xfrm>
          <a:custGeom>
            <a:avLst/>
            <a:gdLst/>
            <a:ahLst/>
            <a:cxnLst/>
            <a:rect l="l" t="t" r="r" b="b"/>
            <a:pathLst>
              <a:path w="2166944" h="1804474">
                <a:moveTo>
                  <a:pt x="0" y="0"/>
                </a:moveTo>
                <a:lnTo>
                  <a:pt x="2166944" y="0"/>
                </a:lnTo>
                <a:lnTo>
                  <a:pt x="2166944" y="1804473"/>
                </a:lnTo>
                <a:lnTo>
                  <a:pt x="0" y="1804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39237" y="7351039"/>
            <a:ext cx="2180859" cy="1907261"/>
          </a:xfrm>
          <a:custGeom>
            <a:avLst/>
            <a:gdLst/>
            <a:ahLst/>
            <a:cxnLst/>
            <a:rect l="l" t="t" r="r" b="b"/>
            <a:pathLst>
              <a:path w="2180859" h="1907261">
                <a:moveTo>
                  <a:pt x="0" y="0"/>
                </a:moveTo>
                <a:lnTo>
                  <a:pt x="2180859" y="0"/>
                </a:lnTo>
                <a:lnTo>
                  <a:pt x="2180859" y="1907261"/>
                </a:lnTo>
                <a:lnTo>
                  <a:pt x="0" y="1907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2201" y="7184797"/>
            <a:ext cx="2180859" cy="1772444"/>
          </a:xfrm>
          <a:custGeom>
            <a:avLst/>
            <a:gdLst/>
            <a:ahLst/>
            <a:cxnLst/>
            <a:rect l="l" t="t" r="r" b="b"/>
            <a:pathLst>
              <a:path w="2180859" h="1772444">
                <a:moveTo>
                  <a:pt x="0" y="0"/>
                </a:moveTo>
                <a:lnTo>
                  <a:pt x="2180860" y="0"/>
                </a:lnTo>
                <a:lnTo>
                  <a:pt x="2180860" y="1772444"/>
                </a:lnTo>
                <a:lnTo>
                  <a:pt x="0" y="17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02542" y="5250560"/>
            <a:ext cx="2180859" cy="1486949"/>
          </a:xfrm>
          <a:custGeom>
            <a:avLst/>
            <a:gdLst/>
            <a:ahLst/>
            <a:cxnLst/>
            <a:rect l="l" t="t" r="r" b="b"/>
            <a:pathLst>
              <a:path w="2180859" h="1486949">
                <a:moveTo>
                  <a:pt x="0" y="0"/>
                </a:moveTo>
                <a:lnTo>
                  <a:pt x="2180859" y="0"/>
                </a:lnTo>
                <a:lnTo>
                  <a:pt x="2180859" y="1486950"/>
                </a:lnTo>
                <a:lnTo>
                  <a:pt x="0" y="14869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92201" y="5143500"/>
            <a:ext cx="2180859" cy="1701070"/>
          </a:xfrm>
          <a:custGeom>
            <a:avLst/>
            <a:gdLst/>
            <a:ahLst/>
            <a:cxnLst/>
            <a:rect l="l" t="t" r="r" b="b"/>
            <a:pathLst>
              <a:path w="2180859" h="1701070">
                <a:moveTo>
                  <a:pt x="0" y="0"/>
                </a:moveTo>
                <a:lnTo>
                  <a:pt x="2180860" y="0"/>
                </a:lnTo>
                <a:lnTo>
                  <a:pt x="2180860" y="1701070"/>
                </a:lnTo>
                <a:lnTo>
                  <a:pt x="0" y="17010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20883" y="3046509"/>
            <a:ext cx="2057400" cy="1455143"/>
          </a:xfrm>
          <a:custGeom>
            <a:avLst/>
            <a:gdLst/>
            <a:ahLst/>
            <a:cxnLst/>
            <a:rect l="l" t="t" r="r" b="b"/>
            <a:pathLst>
              <a:path w="2057400" h="1455143">
                <a:moveTo>
                  <a:pt x="0" y="0"/>
                </a:moveTo>
                <a:lnTo>
                  <a:pt x="2057400" y="0"/>
                </a:lnTo>
                <a:lnTo>
                  <a:pt x="2057400" y="1455143"/>
                </a:lnTo>
                <a:lnTo>
                  <a:pt x="0" y="14551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08241" y="3311726"/>
            <a:ext cx="2057400" cy="1268107"/>
          </a:xfrm>
          <a:custGeom>
            <a:avLst/>
            <a:gdLst/>
            <a:ahLst/>
            <a:cxnLst/>
            <a:rect l="l" t="t" r="r" b="b"/>
            <a:pathLst>
              <a:path w="2057400" h="1268107">
                <a:moveTo>
                  <a:pt x="0" y="0"/>
                </a:moveTo>
                <a:lnTo>
                  <a:pt x="2057400" y="0"/>
                </a:lnTo>
                <a:lnTo>
                  <a:pt x="2057400" y="1268107"/>
                </a:lnTo>
                <a:lnTo>
                  <a:pt x="0" y="12681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20883" y="1018661"/>
            <a:ext cx="2057400" cy="1503772"/>
          </a:xfrm>
          <a:custGeom>
            <a:avLst/>
            <a:gdLst/>
            <a:ahLst/>
            <a:cxnLst/>
            <a:rect l="l" t="t" r="r" b="b"/>
            <a:pathLst>
              <a:path w="2057400" h="1503772">
                <a:moveTo>
                  <a:pt x="0" y="0"/>
                </a:moveTo>
                <a:lnTo>
                  <a:pt x="2057400" y="0"/>
                </a:lnTo>
                <a:lnTo>
                  <a:pt x="2057400" y="1503772"/>
                </a:lnTo>
                <a:lnTo>
                  <a:pt x="0" y="15037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39495" y="5250560"/>
            <a:ext cx="2027859" cy="1541173"/>
          </a:xfrm>
          <a:custGeom>
            <a:avLst/>
            <a:gdLst/>
            <a:ahLst/>
            <a:cxnLst/>
            <a:rect l="l" t="t" r="r" b="b"/>
            <a:pathLst>
              <a:path w="2027859" h="1541173">
                <a:moveTo>
                  <a:pt x="0" y="0"/>
                </a:moveTo>
                <a:lnTo>
                  <a:pt x="2027858" y="0"/>
                </a:lnTo>
                <a:lnTo>
                  <a:pt x="2027858" y="1541173"/>
                </a:lnTo>
                <a:lnTo>
                  <a:pt x="0" y="15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39495" y="7164205"/>
            <a:ext cx="2027859" cy="1578043"/>
          </a:xfrm>
          <a:custGeom>
            <a:avLst/>
            <a:gdLst/>
            <a:ahLst/>
            <a:cxnLst/>
            <a:rect l="l" t="t" r="r" b="b"/>
            <a:pathLst>
              <a:path w="2027859" h="1578043">
                <a:moveTo>
                  <a:pt x="0" y="0"/>
                </a:moveTo>
                <a:lnTo>
                  <a:pt x="2027858" y="0"/>
                </a:lnTo>
                <a:lnTo>
                  <a:pt x="2027858" y="1578042"/>
                </a:lnTo>
                <a:lnTo>
                  <a:pt x="0" y="15780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94047" y="7532906"/>
            <a:ext cx="2027859" cy="1209341"/>
          </a:xfrm>
          <a:custGeom>
            <a:avLst/>
            <a:gdLst/>
            <a:ahLst/>
            <a:cxnLst/>
            <a:rect l="l" t="t" r="r" b="b"/>
            <a:pathLst>
              <a:path w="2027859" h="1209341">
                <a:moveTo>
                  <a:pt x="0" y="0"/>
                </a:moveTo>
                <a:lnTo>
                  <a:pt x="2027859" y="0"/>
                </a:lnTo>
                <a:lnTo>
                  <a:pt x="2027859" y="1209341"/>
                </a:lnTo>
                <a:lnTo>
                  <a:pt x="0" y="120934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94047" y="5250560"/>
            <a:ext cx="2027859" cy="1832447"/>
          </a:xfrm>
          <a:custGeom>
            <a:avLst/>
            <a:gdLst/>
            <a:ahLst/>
            <a:cxnLst/>
            <a:rect l="l" t="t" r="r" b="b"/>
            <a:pathLst>
              <a:path w="2027859" h="1832447">
                <a:moveTo>
                  <a:pt x="0" y="0"/>
                </a:moveTo>
                <a:lnTo>
                  <a:pt x="2027859" y="0"/>
                </a:lnTo>
                <a:lnTo>
                  <a:pt x="2027859" y="1832447"/>
                </a:lnTo>
                <a:lnTo>
                  <a:pt x="0" y="183244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038225"/>
            <a:ext cx="505913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1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0207" y="2484333"/>
            <a:ext cx="11025397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5"/>
              </a:lnSpc>
            </a:pPr>
            <a:r>
              <a:rPr lang="en-US" sz="3200" dirty="0">
                <a:solidFill>
                  <a:schemeClr val="bg1"/>
                </a:solidFill>
              </a:rPr>
              <a:t>The </a:t>
            </a:r>
            <a:r>
              <a:rPr lang="en-US" sz="3200" b="1" dirty="0">
                <a:solidFill>
                  <a:schemeClr val="bg1"/>
                </a:solidFill>
              </a:rPr>
              <a:t>Medical Recommendation Chatbot</a:t>
            </a:r>
            <a:r>
              <a:rPr lang="en-US" sz="3200" dirty="0">
                <a:solidFill>
                  <a:schemeClr val="bg1"/>
                </a:solidFill>
              </a:rPr>
              <a:t> serves as a valuable tool in providing immediate, accurate, and accessible health guidance based on user-reported symptoms. By leveraging a basic dataset, the chatbot offers personalized recommendations and suggests over-the-counter medications, helping users manage minor health issues effectively. Future enhancements such as integrating advanced AI models, expanding the dataset, and offering real-time doctor consultations will further improve the </a:t>
            </a:r>
            <a:r>
              <a:rPr lang="en-US" sz="3200" dirty="0" err="1">
                <a:solidFill>
                  <a:schemeClr val="bg1"/>
                </a:solidFill>
              </a:rPr>
              <a:t>chatbot’s</a:t>
            </a:r>
            <a:r>
              <a:rPr lang="en-US" sz="3200" dirty="0">
                <a:solidFill>
                  <a:schemeClr val="bg1"/>
                </a:solidFill>
              </a:rPr>
              <a:t> capabilities, making it an even more comprehensive and reliable health assistant. This project demonstrates the potential of AI-driven solutions in transforming healthcare accessibility and efficiency.</a:t>
            </a:r>
            <a:endParaRPr lang="en-US" sz="3200" dirty="0" smtClean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l">
              <a:lnSpc>
                <a:spcPts val="4805"/>
              </a:lnSpc>
            </a:pPr>
            <a:endParaRPr lang="en-US" sz="3696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05772"/>
            <a:ext cx="1843734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smtClean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References</a:t>
            </a:r>
            <a:endParaRPr lang="en-US" sz="8000" b="1" u="none" dirty="0">
              <a:solidFill>
                <a:srgbClr val="FFFFFF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8000" b="1" u="none" dirty="0">
              <a:solidFill>
                <a:srgbClr val="FFFFFF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43000" y="2849688"/>
            <a:ext cx="149352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https://</a:t>
            </a:r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www.kaggle.com/datasets/joymarhew/medical-reccomadation-dataset</a:t>
            </a:r>
          </a:p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W3School</a:t>
            </a:r>
          </a:p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Chatbot tutorials</a:t>
            </a:r>
          </a:p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4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4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742950" lvl="0" indent="-74295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tabLst>
                <a:tab pos="457200" algn="l"/>
              </a:tabLst>
            </a:pP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167224"/>
            <a:ext cx="126873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599"/>
              </a:lnSpc>
              <a:spcBef>
                <a:spcPct val="0"/>
              </a:spcBef>
            </a:pPr>
            <a:r>
              <a:rPr lang="en-US" sz="12999" b="1" dirty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2400" y="361941"/>
            <a:ext cx="14657045" cy="3311814"/>
            <a:chOff x="-5101029" y="0"/>
            <a:chExt cx="19542726" cy="4415752"/>
          </a:xfrm>
        </p:grpSpPr>
        <p:sp>
          <p:nvSpPr>
            <p:cNvPr id="4" name="TextBox 4"/>
            <p:cNvSpPr txBox="1"/>
            <p:nvPr/>
          </p:nvSpPr>
          <p:spPr>
            <a:xfrm>
              <a:off x="-5101029" y="0"/>
              <a:ext cx="19542726" cy="18124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59"/>
                </a:lnSpc>
              </a:pPr>
              <a:r>
                <a:rPr lang="en-US" sz="8799" b="1" dirty="0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IIS </a:t>
              </a:r>
              <a:r>
                <a:rPr lang="en-US" sz="8799" b="1" dirty="0" smtClean="0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(Deemed </a:t>
              </a:r>
              <a:r>
                <a:rPr lang="en-US" sz="8799" b="1" dirty="0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to </a:t>
              </a:r>
              <a:r>
                <a:rPr lang="en-US" sz="8799" b="1" dirty="0" smtClean="0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be) University</a:t>
              </a:r>
              <a:endParaRPr lang="en-US" sz="8799" b="1" dirty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96627"/>
              <a:ext cx="144416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09445" y="361941"/>
            <a:ext cx="2762430" cy="2689032"/>
          </a:xfrm>
          <a:custGeom>
            <a:avLst/>
            <a:gdLst/>
            <a:ahLst/>
            <a:cxnLst/>
            <a:rect l="l" t="t" r="r" b="b"/>
            <a:pathLst>
              <a:path w="2762430" h="2689032">
                <a:moveTo>
                  <a:pt x="0" y="0"/>
                </a:moveTo>
                <a:lnTo>
                  <a:pt x="2762430" y="0"/>
                </a:lnTo>
                <a:lnTo>
                  <a:pt x="2762430" y="2689032"/>
                </a:lnTo>
                <a:lnTo>
                  <a:pt x="0" y="2689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95489" y="4987336"/>
            <a:ext cx="1083127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8475150" y="3935667"/>
            <a:ext cx="9096725" cy="343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Submitted by : </a:t>
            </a:r>
            <a:endParaRPr lang="en-US" sz="4400" dirty="0" smtClean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Shraddha Laddha</a:t>
            </a: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Enroll no-IISU/2023/ADM/36206</a:t>
            </a:r>
            <a:endParaRPr lang="en-US" sz="44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B.SC(H) in Data Analytics and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649" y="3743207"/>
            <a:ext cx="8686800" cy="5155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Submitted to: </a:t>
            </a:r>
            <a:endParaRPr lang="en-US" sz="4400" dirty="0" smtClean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Dr</a:t>
            </a:r>
            <a:r>
              <a:rPr lang="en-US" sz="44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 Amita Sharma 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Dr</a:t>
            </a:r>
            <a:r>
              <a:rPr lang="en-US" sz="44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 Astha Pareek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Assistant professor, (SG)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Department of </a:t>
            </a: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CS</a:t>
            </a:r>
            <a:r>
              <a:rPr lang="en-US" sz="44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/IT</a:t>
            </a:r>
            <a:endParaRPr lang="en-US" sz="4400" dirty="0" smtClean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lnSpc>
                <a:spcPts val="6719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28700"/>
            <a:ext cx="140589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b="1" dirty="0" smtClean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Table of Contents</a:t>
            </a:r>
            <a:endParaRPr lang="en-US" sz="8799" b="1" dirty="0">
              <a:solidFill>
                <a:srgbClr val="FFFFFF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800" y="2362200"/>
            <a:ext cx="9789614" cy="7940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Problem </a:t>
            </a: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Statement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Objectives </a:t>
            </a:r>
            <a:endParaRPr lang="en-US" sz="4800" dirty="0" smtClean="0">
              <a:solidFill>
                <a:srgbClr val="FFFFFF"/>
              </a:solidFill>
              <a:latin typeface="Arial" pitchFamily="34" charset="0"/>
              <a:ea typeface="Titillium Web"/>
              <a:cs typeface="Arial" pitchFamily="34" charset="0"/>
              <a:sym typeface="Titillium Web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Methodology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System </a:t>
            </a: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Workflow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Figures and Screenshots</a:t>
            </a:r>
            <a:endParaRPr lang="en-US" sz="4800" dirty="0">
              <a:solidFill>
                <a:srgbClr val="FFFFFF"/>
              </a:solidFill>
              <a:latin typeface="Arial" pitchFamily="34" charset="0"/>
              <a:ea typeface="Titillium Web"/>
              <a:cs typeface="Arial" pitchFamily="34" charset="0"/>
              <a:sym typeface="Titillium Web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Future Enhancements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 smtClean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References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4800" dirty="0">
                <a:solidFill>
                  <a:srgbClr val="FFFFFF"/>
                </a:solidFill>
                <a:latin typeface="Arial" pitchFamily="34" charset="0"/>
                <a:ea typeface="Titillium Web"/>
                <a:cs typeface="Arial" pitchFamily="34" charset="0"/>
                <a:sym typeface="Titillium Web"/>
              </a:rPr>
              <a:t>Conclusion</a:t>
            </a:r>
            <a:endParaRPr lang="en-US" sz="4800" dirty="0" smtClean="0">
              <a:solidFill>
                <a:srgbClr val="FFFFFF"/>
              </a:solidFill>
              <a:latin typeface="Arial" pitchFamily="34" charset="0"/>
              <a:ea typeface="Titillium Web"/>
              <a:cs typeface="Arial" pitchFamily="34" charset="0"/>
              <a:sym typeface="Titillium Web"/>
            </a:endParaRPr>
          </a:p>
          <a:p>
            <a:pPr marL="514350" indent="-514350">
              <a:buFont typeface="+mj-lt"/>
              <a:buAutoNum type="arabicPeriod"/>
            </a:pPr>
            <a:endParaRPr lang="en-US" sz="4800" dirty="0">
              <a:solidFill>
                <a:srgbClr val="FFFFFF"/>
              </a:solidFill>
              <a:latin typeface="Arial" pitchFamily="34" charset="0"/>
              <a:ea typeface="Titillium Web"/>
              <a:cs typeface="Arial" pitchFamily="34" charset="0"/>
              <a:sym typeface="Titillium Web"/>
            </a:endParaRPr>
          </a:p>
          <a:p>
            <a:pPr marL="514350" indent="-514350">
              <a:buFont typeface="+mj-lt"/>
              <a:buAutoNum type="arabicPeriod"/>
            </a:pPr>
            <a:endParaRPr lang="en-US" sz="2799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514350" indent="-514350">
              <a:buFont typeface="+mj-lt"/>
              <a:buAutoNum type="arabicPeriod"/>
            </a:pPr>
            <a:endParaRPr lang="en-US" sz="2799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514350" indent="-514350" algn="l">
              <a:buFont typeface="+mj-lt"/>
              <a:buAutoNum type="arabicPeriod"/>
            </a:pPr>
            <a:endParaRPr lang="en-US" sz="2799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" name="TextBox 26"/>
          <p:cNvSpPr txBox="1"/>
          <p:nvPr/>
        </p:nvSpPr>
        <p:spPr>
          <a:xfrm>
            <a:off x="3883789" y="7515346"/>
            <a:ext cx="4374227" cy="4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lang="en-US" sz="2799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08500" y="806069"/>
            <a:ext cx="11593601" cy="8295721"/>
            <a:chOff x="0" y="0"/>
            <a:chExt cx="15458135" cy="1106096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5458135" cy="2167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845"/>
                </a:lnSpc>
                <a:spcBef>
                  <a:spcPct val="0"/>
                </a:spcBef>
              </a:pPr>
              <a:r>
                <a:rPr lang="en-US" sz="10704" b="1">
                  <a:solidFill>
                    <a:srgbClr val="FFFFFF"/>
                  </a:solidFill>
                  <a:latin typeface="Titillium Web Bold"/>
                  <a:ea typeface="Titillium Web Bold"/>
                  <a:cs typeface="Titillium Web Bold"/>
                  <a:sym typeface="Titillium Web Bold"/>
                </a:rPr>
                <a:t>Problem Statement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49845"/>
              <a:ext cx="15458135" cy="751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13"/>
                </a:lnSpc>
              </a:pPr>
              <a:r>
                <a:rPr lang="en-US" sz="3509" dirty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Many people struggle to identify suitable medicines for common symptoms like cough, fever, or </a:t>
              </a:r>
              <a:r>
                <a:rPr lang="en-US" sz="3509" dirty="0" smtClean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headache. Relying </a:t>
              </a:r>
              <a:r>
                <a:rPr lang="en-US" sz="3509" dirty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on unverified sources can lead to misinformation and health </a:t>
              </a:r>
              <a:r>
                <a:rPr lang="en-US" sz="3509" dirty="0" smtClean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risks. Access </a:t>
              </a:r>
              <a:r>
                <a:rPr lang="en-US" sz="3509" dirty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to doctors is often delayed or unavailable in non-emergency </a:t>
              </a:r>
              <a:r>
                <a:rPr lang="en-US" sz="3509" dirty="0" smtClean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situations. There </a:t>
              </a:r>
              <a:r>
                <a:rPr lang="en-US" sz="3509" dirty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is a need for a basic tool to suggest over-the-counter remedies and provide disease </a:t>
              </a:r>
              <a:r>
                <a:rPr lang="en-US" sz="3509" dirty="0" smtClean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awareness. This </a:t>
              </a:r>
              <a:r>
                <a:rPr lang="en-US" sz="3509" dirty="0">
                  <a:solidFill>
                    <a:srgbClr val="FFFFFF"/>
                  </a:solidFill>
                  <a:latin typeface="Arial" pitchFamily="34" charset="0"/>
                  <a:ea typeface="Titillium Web"/>
                  <a:cs typeface="Arial" pitchFamily="34" charset="0"/>
                  <a:sym typeface="Titillium Web"/>
                </a:rPr>
                <a:t>project builds a chatbot that interacts with users to recommend initial medicines and guide them based on symptoms</a:t>
              </a:r>
              <a:endParaRPr lang="en-US" sz="3509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605863"/>
              <a:ext cx="15458135" cy="0"/>
            </a:xfrm>
            <a:prstGeom prst="line">
              <a:avLst/>
            </a:prstGeom>
            <a:ln w="15919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65129" y="567078"/>
            <a:ext cx="15422671" cy="1399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b="1" dirty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Objectives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2400300"/>
            <a:ext cx="13182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To develop a chatbot that helps users identify suitable medicines based on their symptoms</a:t>
            </a:r>
            <a:r>
              <a:rPr lang="en-US" sz="3600" b="1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</a:rPr>
              <a:t>To </a:t>
            </a:r>
            <a:r>
              <a:rPr lang="en-US" sz="3600" b="1" dirty="0">
                <a:solidFill>
                  <a:schemeClr val="bg1"/>
                </a:solidFill>
              </a:rPr>
              <a:t>offer basic healthcare support for common illnesses</a:t>
            </a:r>
            <a:r>
              <a:rPr lang="en-US" sz="3600" b="1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</a:rPr>
              <a:t>To </a:t>
            </a:r>
            <a:r>
              <a:rPr lang="en-US" sz="3600" b="1" dirty="0">
                <a:solidFill>
                  <a:schemeClr val="bg1"/>
                </a:solidFill>
              </a:rPr>
              <a:t>increase public awareness and reduce reliance on unverified sources</a:t>
            </a:r>
            <a:r>
              <a:rPr lang="en-US" sz="3600" b="1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</a:rPr>
              <a:t>To </a:t>
            </a:r>
            <a:r>
              <a:rPr lang="en-US" sz="3600" b="1" dirty="0">
                <a:solidFill>
                  <a:schemeClr val="bg1"/>
                </a:solidFill>
              </a:rPr>
              <a:t>provide quick assistance when professional medical help is not immediately accessible.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19075"/>
            <a:ext cx="1207943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</a:pPr>
            <a:r>
              <a:rPr lang="en-US" sz="10500" b="1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Methodolodgy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8700" y="30861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Extract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Match </a:t>
            </a:r>
            <a:r>
              <a:rPr lang="en-US" sz="5400" dirty="0">
                <a:solidFill>
                  <a:schemeClr val="bg1"/>
                </a:solidFill>
              </a:rPr>
              <a:t>with 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Recommend </a:t>
            </a:r>
            <a:r>
              <a:rPr lang="en-US" sz="5400" dirty="0">
                <a:solidFill>
                  <a:schemeClr val="bg1"/>
                </a:solidFill>
              </a:rPr>
              <a:t>medicines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Fallback </a:t>
            </a:r>
            <a:r>
              <a:rPr lang="en-US" sz="5400" dirty="0">
                <a:solidFill>
                  <a:schemeClr val="bg1"/>
                </a:solidFill>
              </a:rPr>
              <a:t>if no match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57800" y="-190500"/>
            <a:ext cx="11507770" cy="1413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520"/>
              </a:lnSpc>
            </a:pPr>
            <a:r>
              <a:rPr lang="en-US" sz="6600" b="1" dirty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System Workflow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982" y="2403812"/>
            <a:ext cx="15925800" cy="784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7982" y="1223349"/>
            <a:ext cx="12127038" cy="938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Page Load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Interface with gradient background, header, chat section, and user input 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Input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types a message and submits (via button or Enter).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is sanitized and displayed in the chat.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Bot Response Generation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 Check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Matches input with predefined diseases and medicines.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Symptom Extraction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Identifies symptoms (e.g., headache, fever).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OTC Recommendations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Suggests over-the-counter medicines based on symptoms.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Fallback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Provides generic response (greetings, help).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 Bot Response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Bot response is added to the chat history, displayed in the chat section.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Reset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field is cleared and focus is returned for next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Styling &amp; UI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Mobile-responsive design with styled input field and buttons.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and bot messages are styled differently (left and right).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95401" y="0"/>
            <a:ext cx="134873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smtClean="0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Figures and screenshots</a:t>
            </a:r>
            <a:endParaRPr lang="en-US" sz="8000" b="1" u="none" dirty="0">
              <a:solidFill>
                <a:srgbClr val="FFFFFF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8000" b="1" u="none" dirty="0">
              <a:solidFill>
                <a:srgbClr val="FFFFFF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985" y="8476395"/>
            <a:ext cx="632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i="1" dirty="0" smtClean="0"/>
              <a:t>Fig:1  Web Interface</a:t>
            </a:r>
            <a:endParaRPr lang="en-IN" sz="48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880943" y="90100"/>
            <a:ext cx="5261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Fig:2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1200" y="7783898"/>
            <a:ext cx="769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Fig:2 </a:t>
            </a:r>
            <a:r>
              <a:rPr lang="en-US" sz="4800" i="1" dirty="0"/>
              <a:t>Code </a:t>
            </a:r>
            <a:r>
              <a:rPr lang="en-US" sz="4800" i="1" dirty="0" smtClean="0"/>
              <a:t>(VS Code)</a:t>
            </a:r>
            <a:endParaRPr lang="en-IN" sz="4800" i="1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68" y="2552313"/>
            <a:ext cx="10833173" cy="494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1" y="2123218"/>
            <a:ext cx="5763429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53359" y="36195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b="1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Future Enhancements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53359" y="2280225"/>
            <a:ext cx="11574515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Advanced NLP Integration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Enhance understanding with AI models (e.g., GPT-4).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Profile &amp; History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Personalize recommendations based on user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Voice Input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Enable voice interaction for better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Doctor Consultation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Option for live doctor consultations.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Expanded Dataset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Include more symptoms, diseases, and treatments.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Multi-Language Support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Offer global accessibility in various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AI-powered Predictions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Predict health issues based 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Medication Reminders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Set up medication tracking and alerts.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Health Device Integration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Sync with wearables for real-time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Emergency Alerts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Provide urgent health condition alerts.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584</Words>
  <Application>Microsoft Office PowerPoint</Application>
  <PresentationFormat>Custom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Titillium Web Bold</vt:lpstr>
      <vt:lpstr>Calibri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Non-Fiction Text Structures</dc:title>
  <dc:creator>Pooja</dc:creator>
  <cp:lastModifiedBy>Pooja</cp:lastModifiedBy>
  <cp:revision>15</cp:revision>
  <dcterms:created xsi:type="dcterms:W3CDTF">2006-08-16T00:00:00Z</dcterms:created>
  <dcterms:modified xsi:type="dcterms:W3CDTF">2025-05-09T18:18:03Z</dcterms:modified>
  <dc:identifier>DAGmzHjTDbg</dc:identifier>
</cp:coreProperties>
</file>